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8229600" cx="14630400"/>
  <p:notesSz cx="8229600" cy="14630400"/>
  <p:embeddedFontLst>
    <p:embeddedFont>
      <p:font typeface="IBM Plex Sans"/>
      <p:regular r:id="rId11"/>
      <p:bold r:id="rId12"/>
      <p:italic r:id="rId13"/>
      <p:boldItalic r:id="rId14"/>
    </p:embeddedFon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BMPlexSans-regular.fntdata"/><Relationship Id="rId10" Type="http://schemas.openxmlformats.org/officeDocument/2006/relationships/slide" Target="slides/slide6.xml"/><Relationship Id="rId13" Type="http://schemas.openxmlformats.org/officeDocument/2006/relationships/font" Target="fonts/IBMPlexSans-italic.fntdata"/><Relationship Id="rId12" Type="http://schemas.openxmlformats.org/officeDocument/2006/relationships/font" Target="fonts/IBMPlexSa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font" Target="fonts/IBMPlexSans-boldItalic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" name="Google Shape;2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hyperlink" Target="https://statso.io/light-theme-and-dark-theme-case-study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" name="Google Shape;1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864037" y="1403747"/>
            <a:ext cx="7415927" cy="31939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3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6707"/>
              <a:buFont typeface="IBM Plex Sans"/>
              <a:buNone/>
            </a:pPr>
            <a:r>
              <a:rPr b="0" i="0" lang="en-US" sz="6707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Light vs Dark: A Website Theme Case Study</a:t>
            </a:r>
            <a:endParaRPr b="0" i="0" sz="670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864037" y="7445102"/>
            <a:ext cx="74160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4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Author: Andrey Altukhov</a:t>
            </a:r>
            <a:endParaRPr b="0" i="0" sz="14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864037" y="5640705"/>
            <a:ext cx="7415927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This case study explores the impact of light versus dark themes on a bookstore's website, aiming to improve engagement and increase purchases through A/B testing and data analysis.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-10565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3369275" y="-106250"/>
            <a:ext cx="14630400" cy="82308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587704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/>
          <p:nvPr/>
        </p:nvSpPr>
        <p:spPr>
          <a:xfrm>
            <a:off x="1661041" y="3156942"/>
            <a:ext cx="5175409" cy="6468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6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075"/>
              <a:buFont typeface="IBM Plex Sans"/>
              <a:buNone/>
            </a:pPr>
            <a:r>
              <a:rPr b="0" i="0" lang="en-US" sz="4075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 of Contents</a:t>
            </a:r>
            <a:endParaRPr b="0" i="0" sz="407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4"/>
          <p:cNvSpPr/>
          <p:nvPr/>
        </p:nvSpPr>
        <p:spPr>
          <a:xfrm>
            <a:off x="1661041" y="4347210"/>
            <a:ext cx="465773" cy="465773"/>
          </a:xfrm>
          <a:prstGeom prst="roundRect">
            <a:avLst>
              <a:gd fmla="val 8000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1800701" y="4424839"/>
            <a:ext cx="186333" cy="3105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445"/>
              <a:buFont typeface="IBM Plex Sans"/>
              <a:buNone/>
            </a:pPr>
            <a:r>
              <a:rPr b="0" i="0" lang="en-US" sz="2445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b="0" i="0" sz="244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2333744" y="4347210"/>
            <a:ext cx="3225879" cy="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6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37"/>
              <a:buFont typeface="IBM Plex Sans"/>
              <a:buNone/>
            </a:pPr>
            <a:r>
              <a:rPr b="0" i="0" lang="en-US" sz="2037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Given question and context</a:t>
            </a:r>
            <a:endParaRPr b="0" i="0" sz="203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2333744" y="5114291"/>
            <a:ext cx="4878000" cy="6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98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29"/>
              <a:buFont typeface="Roboto"/>
              <a:buNone/>
            </a:pPr>
            <a:r>
              <a:rPr b="0" i="0" lang="en-US" sz="1629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An overview of the case study's main focus and background information.</a:t>
            </a:r>
            <a:endParaRPr b="0" i="0" sz="162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7418665" y="4347210"/>
            <a:ext cx="465773" cy="465773"/>
          </a:xfrm>
          <a:prstGeom prst="roundRect">
            <a:avLst>
              <a:gd fmla="val 8000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7558326" y="4424839"/>
            <a:ext cx="186333" cy="3105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445"/>
              <a:buFont typeface="IBM Plex Sans"/>
              <a:buNone/>
            </a:pPr>
            <a:r>
              <a:rPr b="0" i="0" lang="en-US" sz="2445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b="0" i="0" sz="244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4"/>
          <p:cNvSpPr/>
          <p:nvPr/>
        </p:nvSpPr>
        <p:spPr>
          <a:xfrm>
            <a:off x="8091368" y="4347210"/>
            <a:ext cx="4877991" cy="6467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6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37"/>
              <a:buFont typeface="IBM Plex Sans"/>
              <a:buNone/>
            </a:pPr>
            <a:r>
              <a:rPr b="0" i="0" lang="en-US" sz="2037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Statistics and method used to answer our question</a:t>
            </a:r>
            <a:endParaRPr b="0" i="0" sz="203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8091368" y="5118140"/>
            <a:ext cx="4877991" cy="6624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98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29"/>
              <a:buFont typeface="Roboto"/>
              <a:buNone/>
            </a:pPr>
            <a:r>
              <a:rPr b="0" i="0" lang="en-US" sz="1629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Details on the data collection and analysis techniques employed.</a:t>
            </a:r>
            <a:endParaRPr b="0" i="0" sz="162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1661041" y="6220420"/>
            <a:ext cx="465773" cy="465773"/>
          </a:xfrm>
          <a:prstGeom prst="roundRect">
            <a:avLst>
              <a:gd fmla="val 8000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4"/>
          <p:cNvSpPr/>
          <p:nvPr/>
        </p:nvSpPr>
        <p:spPr>
          <a:xfrm>
            <a:off x="1800701" y="6298049"/>
            <a:ext cx="186333" cy="3105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445"/>
              <a:buFont typeface="IBM Plex Sans"/>
              <a:buNone/>
            </a:pPr>
            <a:r>
              <a:rPr b="0" i="0" lang="en-US" sz="2445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endParaRPr b="0" i="0" sz="244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4"/>
          <p:cNvSpPr/>
          <p:nvPr/>
        </p:nvSpPr>
        <p:spPr>
          <a:xfrm>
            <a:off x="2333744" y="6220420"/>
            <a:ext cx="2587704" cy="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6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37"/>
              <a:buFont typeface="IBM Plex Sans"/>
              <a:buNone/>
            </a:pPr>
            <a:r>
              <a:rPr b="0" i="0" lang="en-US" sz="2037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Analysis Result</a:t>
            </a:r>
            <a:endParaRPr b="0" i="0" sz="203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4"/>
          <p:cNvSpPr/>
          <p:nvPr/>
        </p:nvSpPr>
        <p:spPr>
          <a:xfrm>
            <a:off x="2333744" y="6667976"/>
            <a:ext cx="4877991" cy="331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98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29"/>
              <a:buFont typeface="Roboto"/>
              <a:buNone/>
            </a:pPr>
            <a:r>
              <a:rPr b="0" i="0" lang="en-US" sz="1629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Findings from the A/B testing and data analysis.</a:t>
            </a:r>
            <a:endParaRPr b="0" i="0" sz="162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4"/>
          <p:cNvSpPr/>
          <p:nvPr/>
        </p:nvSpPr>
        <p:spPr>
          <a:xfrm>
            <a:off x="7418665" y="6220420"/>
            <a:ext cx="465773" cy="465773"/>
          </a:xfrm>
          <a:prstGeom prst="roundRect">
            <a:avLst>
              <a:gd fmla="val 8000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7558326" y="6298049"/>
            <a:ext cx="186333" cy="3105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445"/>
              <a:buFont typeface="IBM Plex Sans"/>
              <a:buNone/>
            </a:pPr>
            <a:r>
              <a:rPr b="0" i="0" lang="en-US" sz="2445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endParaRPr b="0" i="0" sz="244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/>
        </p:nvSpPr>
        <p:spPr>
          <a:xfrm>
            <a:off x="8091368" y="6220420"/>
            <a:ext cx="2587704" cy="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6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37"/>
              <a:buFont typeface="IBM Plex Sans"/>
              <a:buNone/>
            </a:pPr>
            <a:r>
              <a:rPr b="0" i="0" lang="en-US" sz="2037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Actions we can take</a:t>
            </a:r>
            <a:endParaRPr b="0" i="0" sz="203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4"/>
          <p:cNvSpPr/>
          <p:nvPr/>
        </p:nvSpPr>
        <p:spPr>
          <a:xfrm>
            <a:off x="8091368" y="6667976"/>
            <a:ext cx="4877991" cy="993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98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29"/>
              <a:buFont typeface="Roboto"/>
              <a:buNone/>
            </a:pPr>
            <a:r>
              <a:rPr b="0" i="0" lang="en-US" sz="1629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Recommendations based on the study results, including exposition, rising action, climax, and resolution.</a:t>
            </a:r>
            <a:endParaRPr b="0" i="0" sz="162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4" name="Google Shape;5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5"/>
          <p:cNvSpPr/>
          <p:nvPr/>
        </p:nvSpPr>
        <p:spPr>
          <a:xfrm>
            <a:off x="6217682" y="575667"/>
            <a:ext cx="5224105" cy="6530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8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113"/>
              <a:buFont typeface="IBM Plex Sans"/>
              <a:buNone/>
            </a:pPr>
            <a:r>
              <a:rPr b="0" i="0" lang="en-US" sz="4113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Exposition</a:t>
            </a:r>
            <a:endParaRPr b="0" i="0" sz="411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6296025" y="1777127"/>
            <a:ext cx="470059" cy="470059"/>
          </a:xfrm>
          <a:prstGeom prst="roundRect">
            <a:avLst>
              <a:gd fmla="val 8002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6436995" y="1855351"/>
            <a:ext cx="188119" cy="3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468"/>
              <a:buFont typeface="IBM Plex Sans"/>
              <a:buNone/>
            </a:pPr>
            <a:r>
              <a:rPr b="0" i="0" lang="en-US" sz="2468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b="0" i="0" sz="246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7680246" y="1751052"/>
            <a:ext cx="2611993" cy="3264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7"/>
              <a:buFont typeface="IBM Plex Sans"/>
              <a:buNone/>
            </a:pPr>
            <a:r>
              <a:rPr b="0" i="0" lang="en-US" sz="2057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Task</a:t>
            </a:r>
            <a:endParaRPr b="0" i="0" sz="205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7680246" y="2202894"/>
            <a:ext cx="6218873" cy="334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6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45"/>
              <a:buFont typeface="Roboto"/>
              <a:buNone/>
            </a:pPr>
            <a:r>
              <a:rPr b="0" i="0" lang="en-US" sz="1645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Test bookstore's website 2 themes; Light &amp; Dark</a:t>
            </a:r>
            <a:endParaRPr b="0" i="0" sz="164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5"/>
          <p:cNvSpPr/>
          <p:nvPr/>
        </p:nvSpPr>
        <p:spPr>
          <a:xfrm>
            <a:off x="6296025" y="3190161"/>
            <a:ext cx="470059" cy="470059"/>
          </a:xfrm>
          <a:prstGeom prst="roundRect">
            <a:avLst>
              <a:gd fmla="val 8002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6436995" y="3268385"/>
            <a:ext cx="188119" cy="3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468"/>
              <a:buFont typeface="IBM Plex Sans"/>
              <a:buNone/>
            </a:pPr>
            <a:r>
              <a:rPr b="0" i="0" lang="en-US" sz="2468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b="0" i="0" sz="246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7680246" y="3164086"/>
            <a:ext cx="2611993" cy="3264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7"/>
              <a:buFont typeface="IBM Plex Sans"/>
              <a:buNone/>
            </a:pPr>
            <a:r>
              <a:rPr b="0" i="0" lang="en-US" sz="2057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Goal</a:t>
            </a:r>
            <a:endParaRPr b="0" i="0" sz="205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5"/>
          <p:cNvSpPr/>
          <p:nvPr/>
        </p:nvSpPr>
        <p:spPr>
          <a:xfrm>
            <a:off x="7680246" y="3615928"/>
            <a:ext cx="6218873" cy="334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6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45"/>
              <a:buFont typeface="Roboto"/>
              <a:buNone/>
            </a:pPr>
            <a:r>
              <a:rPr b="0" i="0" lang="en-US" sz="1645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Improve engagement to increase purchases</a:t>
            </a:r>
            <a:endParaRPr b="0" i="0" sz="164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6296025" y="4603194"/>
            <a:ext cx="470059" cy="470059"/>
          </a:xfrm>
          <a:prstGeom prst="roundRect">
            <a:avLst>
              <a:gd fmla="val 8002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/>
          <p:cNvSpPr/>
          <p:nvPr/>
        </p:nvSpPr>
        <p:spPr>
          <a:xfrm>
            <a:off x="6436995" y="4681418"/>
            <a:ext cx="188119" cy="3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468"/>
              <a:buFont typeface="IBM Plex Sans"/>
              <a:buNone/>
            </a:pPr>
            <a:r>
              <a:rPr b="0" i="0" lang="en-US" sz="2468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endParaRPr b="0" i="0" sz="246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5"/>
          <p:cNvSpPr/>
          <p:nvPr/>
        </p:nvSpPr>
        <p:spPr>
          <a:xfrm>
            <a:off x="7680246" y="4577120"/>
            <a:ext cx="2611993" cy="3264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7"/>
              <a:buFont typeface="IBM Plex Sans"/>
              <a:buNone/>
            </a:pPr>
            <a:r>
              <a:rPr b="0" i="0" lang="en-US" sz="2057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Data</a:t>
            </a:r>
            <a:endParaRPr b="0" i="0" sz="205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5"/>
          <p:cNvSpPr/>
          <p:nvPr/>
        </p:nvSpPr>
        <p:spPr>
          <a:xfrm>
            <a:off x="7680246" y="5028962"/>
            <a:ext cx="6218873" cy="668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6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45"/>
              <a:buFont typeface="Roboto"/>
              <a:buNone/>
            </a:pPr>
            <a:r>
              <a:rPr b="0" i="0" lang="en-US" sz="1645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Primary Source; collected from customers through the bookstore's </a:t>
            </a:r>
            <a:r>
              <a:rPr b="0" i="0" lang="en-US" sz="1645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website</a:t>
            </a:r>
            <a:endParaRPr b="0" i="0" sz="164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5"/>
          <p:cNvSpPr/>
          <p:nvPr/>
        </p:nvSpPr>
        <p:spPr>
          <a:xfrm>
            <a:off x="6296025" y="6350556"/>
            <a:ext cx="470059" cy="470059"/>
          </a:xfrm>
          <a:prstGeom prst="roundRect">
            <a:avLst>
              <a:gd fmla="val 8002" name="adj"/>
            </a:avLst>
          </a:prstGeom>
          <a:solidFill>
            <a:srgbClr val="484B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6436995" y="6428780"/>
            <a:ext cx="188119" cy="3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468"/>
              <a:buFont typeface="IBM Plex Sans"/>
              <a:buNone/>
            </a:pPr>
            <a:r>
              <a:rPr b="0" i="0" lang="en-US" sz="2468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endParaRPr b="0" i="0" sz="246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7680246" y="6324481"/>
            <a:ext cx="2611993" cy="3264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7"/>
              <a:buFont typeface="IBM Plex Sans"/>
              <a:buNone/>
            </a:pPr>
            <a:r>
              <a:rPr b="0" i="0" lang="en-US" sz="2057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Method</a:t>
            </a:r>
            <a:endParaRPr b="0" i="0" sz="205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7680246" y="6776323"/>
            <a:ext cx="6218873" cy="668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6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645"/>
              <a:buFont typeface="Roboto"/>
              <a:buNone/>
            </a:pPr>
            <a:r>
              <a:rPr b="0" i="0" lang="en-US" sz="1645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A/B testing for relevant metrics: Click Through Rate (CTR), Conversion Rate, Bounce Rate</a:t>
            </a:r>
            <a:endParaRPr b="0" i="0" sz="164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9" name="Google Shape;7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6"/>
          <p:cNvSpPr/>
          <p:nvPr/>
        </p:nvSpPr>
        <p:spPr>
          <a:xfrm>
            <a:off x="864037" y="1627346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860"/>
              <a:buFont typeface="IBM Plex Sans"/>
              <a:buNone/>
            </a:pPr>
            <a:r>
              <a:rPr b="0" i="0" lang="en-US" sz="486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Rising Action</a:t>
            </a:r>
            <a:endParaRPr b="0" i="0" sz="486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6"/>
          <p:cNvSpPr/>
          <p:nvPr/>
        </p:nvSpPr>
        <p:spPr>
          <a:xfrm>
            <a:off x="864037" y="2769156"/>
            <a:ext cx="7415927" cy="19752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An A/B test is a user experience research methodology useful for understanding user engagement and satisfaction of online features. The goal is to compare two versions of a feature and determine if there is a statistically significant difference in user engagement between them.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6"/>
          <p:cNvSpPr/>
          <p:nvPr/>
        </p:nvSpPr>
        <p:spPr>
          <a:xfrm>
            <a:off x="864037" y="5221631"/>
            <a:ext cx="7416000" cy="15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The null hypothesis (H0) is that there is no difference in user engagement between the two themes. The alternative hypothesis (H1) is that there is a statistical difference in user engagement between the two themes.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0" name="Google Shape;9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7"/>
          <p:cNvSpPr/>
          <p:nvPr/>
        </p:nvSpPr>
        <p:spPr>
          <a:xfrm>
            <a:off x="864037" y="939760"/>
            <a:ext cx="7415927" cy="1543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860"/>
              <a:buFont typeface="IBM Plex Sans"/>
              <a:buNone/>
            </a:pPr>
            <a:r>
              <a:rPr b="0" i="0" lang="en-US" sz="4860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Why do we Use a T-Test to answer our question?</a:t>
            </a:r>
            <a:endParaRPr b="0" i="0" sz="486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7"/>
          <p:cNvSpPr/>
          <p:nvPr/>
        </p:nvSpPr>
        <p:spPr>
          <a:xfrm>
            <a:off x="864037" y="2853095"/>
            <a:ext cx="7415927" cy="4436745"/>
          </a:xfrm>
          <a:prstGeom prst="roundRect">
            <a:avLst>
              <a:gd fmla="val 1002" name="adj"/>
            </a:avLst>
          </a:prstGeom>
          <a:noFill/>
          <a:ln cap="flat" cmpd="sng" w="152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879277" y="2868335"/>
            <a:ext cx="7385447" cy="1101566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1126093" y="3024068"/>
            <a:ext cx="31952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T-Test Purpose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4822627" y="3024068"/>
            <a:ext cx="3195280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Compares means of two groups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879277" y="3969901"/>
            <a:ext cx="7385447" cy="1101566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7"/>
          <p:cNvSpPr/>
          <p:nvPr/>
        </p:nvSpPr>
        <p:spPr>
          <a:xfrm>
            <a:off x="1126093" y="4125635"/>
            <a:ext cx="31952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Applicability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7"/>
          <p:cNvSpPr/>
          <p:nvPr/>
        </p:nvSpPr>
        <p:spPr>
          <a:xfrm>
            <a:off x="4822627" y="4125635"/>
            <a:ext cx="3195280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Suitable for A/B testing scenarios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7"/>
          <p:cNvSpPr/>
          <p:nvPr/>
        </p:nvSpPr>
        <p:spPr>
          <a:xfrm>
            <a:off x="879277" y="5071467"/>
            <a:ext cx="7385447" cy="1101566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7"/>
          <p:cNvSpPr/>
          <p:nvPr/>
        </p:nvSpPr>
        <p:spPr>
          <a:xfrm>
            <a:off x="1126093" y="5227201"/>
            <a:ext cx="31952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Advantage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7"/>
          <p:cNvSpPr/>
          <p:nvPr/>
        </p:nvSpPr>
        <p:spPr>
          <a:xfrm>
            <a:off x="4822627" y="5227201"/>
            <a:ext cx="3195280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Determines statistical significance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7"/>
          <p:cNvSpPr/>
          <p:nvPr/>
        </p:nvSpPr>
        <p:spPr>
          <a:xfrm>
            <a:off x="879277" y="6173033"/>
            <a:ext cx="7385447" cy="1101566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7"/>
          <p:cNvSpPr/>
          <p:nvPr/>
        </p:nvSpPr>
        <p:spPr>
          <a:xfrm>
            <a:off x="1126093" y="6328767"/>
            <a:ext cx="31952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Outcome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7"/>
          <p:cNvSpPr/>
          <p:nvPr/>
        </p:nvSpPr>
        <p:spPr>
          <a:xfrm>
            <a:off x="4822627" y="6328767"/>
            <a:ext cx="3195280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44"/>
              <a:buFont typeface="Roboto"/>
              <a:buNone/>
            </a:pPr>
            <a:r>
              <a:rPr b="0" i="0" lang="en-US" sz="1944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Helps decide between H0 and H1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8"/>
          <p:cNvSpPr/>
          <p:nvPr/>
        </p:nvSpPr>
        <p:spPr>
          <a:xfrm>
            <a:off x="4725447" y="308825"/>
            <a:ext cx="17196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3845"/>
              <a:buFont typeface="IBM Plex Sans"/>
              <a:buNone/>
            </a:pPr>
            <a:r>
              <a:rPr b="0" i="0" lang="en-US" sz="3845" u="none" cap="none" strike="noStrik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Climax </a:t>
            </a:r>
            <a:endParaRPr b="0" i="0" sz="384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3" name="Google Shape;11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084" y="1194463"/>
            <a:ext cx="976670" cy="156269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8"/>
          <p:cNvSpPr/>
          <p:nvPr/>
        </p:nvSpPr>
        <p:spPr>
          <a:xfrm>
            <a:off x="1512073" y="1238276"/>
            <a:ext cx="24417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61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23"/>
              <a:buFont typeface="IBM Plex Sans"/>
              <a:buNone/>
            </a:pPr>
            <a:r>
              <a:rPr b="0" i="0" lang="en-US" sz="1923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Results</a:t>
            </a:r>
            <a:endParaRPr b="0" i="0" sz="192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1512074" y="1663213"/>
            <a:ext cx="52734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3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538"/>
              <a:buFont typeface="Roboto"/>
              <a:buNone/>
            </a:pPr>
            <a:r>
              <a:rPr b="0" i="0" lang="en-US" sz="1538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H0 rejected for CTR. H0 not rejected for Conversion Rate and Bounce Rate. Both Dark and Light Theme offer a similar performance, with a slight advantage for DT.</a:t>
            </a:r>
            <a:endParaRPr b="0" i="0" sz="153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6" name="Google Shape;11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084" y="2996209"/>
            <a:ext cx="976670" cy="156269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8"/>
          <p:cNvSpPr/>
          <p:nvPr/>
        </p:nvSpPr>
        <p:spPr>
          <a:xfrm>
            <a:off x="1512073" y="2999971"/>
            <a:ext cx="24417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61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23"/>
              <a:buFont typeface="IBM Plex Sans"/>
              <a:buNone/>
            </a:pPr>
            <a:r>
              <a:rPr b="0" i="0" lang="en-US" sz="1923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Recommendation</a:t>
            </a:r>
            <a:endParaRPr b="0" i="0" sz="192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8"/>
          <p:cNvSpPr/>
          <p:nvPr/>
        </p:nvSpPr>
        <p:spPr>
          <a:xfrm>
            <a:off x="1512075" y="3439125"/>
            <a:ext cx="38529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3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538"/>
              <a:buFont typeface="Roboto"/>
              <a:buNone/>
            </a:pPr>
            <a:r>
              <a:rPr b="0" i="0" lang="en-US" sz="1538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Offer users the possibility of choosing their personal favorite theme.</a:t>
            </a:r>
            <a:endParaRPr b="0" i="0" sz="153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9" name="Google Shape;11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8084" y="4761679"/>
            <a:ext cx="976670" cy="156269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8"/>
          <p:cNvSpPr/>
          <p:nvPr/>
        </p:nvSpPr>
        <p:spPr>
          <a:xfrm>
            <a:off x="1512061" y="4761667"/>
            <a:ext cx="24417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61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23"/>
              <a:buFont typeface="IBM Plex Sans"/>
              <a:buNone/>
            </a:pPr>
            <a:r>
              <a:rPr b="0" i="0" lang="en-US" sz="1923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Implementation</a:t>
            </a:r>
            <a:endParaRPr b="0" i="0" sz="192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8"/>
          <p:cNvSpPr/>
          <p:nvPr/>
        </p:nvSpPr>
        <p:spPr>
          <a:xfrm>
            <a:off x="1512073" y="5219231"/>
            <a:ext cx="94008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3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538"/>
              <a:buFont typeface="Roboto"/>
              <a:buNone/>
            </a:pPr>
            <a:r>
              <a:rPr b="0" i="0" lang="en-US" sz="1538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Integrate theme selection option into website design.</a:t>
            </a:r>
            <a:endParaRPr b="0" i="0" sz="153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2" name="Google Shape;122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8084" y="6446074"/>
            <a:ext cx="976670" cy="156269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8"/>
          <p:cNvSpPr/>
          <p:nvPr/>
        </p:nvSpPr>
        <p:spPr>
          <a:xfrm>
            <a:off x="1512036" y="6523387"/>
            <a:ext cx="24417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61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923"/>
              <a:buFont typeface="IBM Plex Sans"/>
              <a:buNone/>
            </a:pPr>
            <a:r>
              <a:rPr b="0" i="0" lang="en-US" sz="1923" u="none" cap="none" strike="noStrike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Future Steps</a:t>
            </a:r>
            <a:endParaRPr b="0" i="0" sz="192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8"/>
          <p:cNvSpPr/>
          <p:nvPr/>
        </p:nvSpPr>
        <p:spPr>
          <a:xfrm>
            <a:off x="1559049" y="7071150"/>
            <a:ext cx="40290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3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538"/>
              <a:buFont typeface="Roboto"/>
              <a:buNone/>
            </a:pPr>
            <a:r>
              <a:rPr b="0" i="0" lang="en-US" sz="1538" u="none" cap="none" strike="noStrik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Monitor user preferences and continue analyzing engagement metrics.</a:t>
            </a:r>
            <a:endParaRPr b="0" i="0" sz="153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p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39775" y="2199800"/>
            <a:ext cx="7253650" cy="523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8"/>
          <p:cNvSpPr txBox="1"/>
          <p:nvPr/>
        </p:nvSpPr>
        <p:spPr>
          <a:xfrm>
            <a:off x="6339400" y="255925"/>
            <a:ext cx="38529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3845"/>
              <a:buFont typeface="IBM Plex Sans"/>
              <a:buNone/>
            </a:pPr>
            <a:r>
              <a:rPr lang="en-US" sz="3845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and Resolution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